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71" r:id="rId2"/>
    <p:sldId id="317" r:id="rId3"/>
    <p:sldId id="320" r:id="rId4"/>
    <p:sldId id="321" r:id="rId5"/>
    <p:sldId id="323" r:id="rId6"/>
    <p:sldId id="326" r:id="rId7"/>
    <p:sldId id="327" r:id="rId8"/>
    <p:sldId id="328" r:id="rId9"/>
    <p:sldId id="329" r:id="rId10"/>
    <p:sldId id="333" r:id="rId11"/>
    <p:sldId id="330" r:id="rId12"/>
    <p:sldId id="332" r:id="rId13"/>
    <p:sldId id="311" r:id="rId14"/>
    <p:sldId id="312" r:id="rId15"/>
    <p:sldId id="310" r:id="rId16"/>
    <p:sldId id="334" r:id="rId17"/>
    <p:sldId id="339" r:id="rId18"/>
    <p:sldId id="341" r:id="rId19"/>
    <p:sldId id="335" r:id="rId20"/>
    <p:sldId id="338" r:id="rId21"/>
    <p:sldId id="337" r:id="rId22"/>
    <p:sldId id="342" r:id="rId23"/>
    <p:sldId id="344" r:id="rId24"/>
    <p:sldId id="33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71" autoAdjust="0"/>
    <p:restoredTop sz="94660"/>
  </p:normalViewPr>
  <p:slideViewPr>
    <p:cSldViewPr snapToGrid="0">
      <p:cViewPr>
        <p:scale>
          <a:sx n="85" d="100"/>
          <a:sy n="85" d="100"/>
        </p:scale>
        <p:origin x="6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D1FCE-520B-4EA1-80D7-CEFA99707285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1CA7-1C83-4ED1-B4EB-C84A88012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7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091022-F1B6-49BE-B6AD-D127F495D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AAE647-0D1C-4C3F-AB9A-82ECC2096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458730-D114-43FB-8F9D-1D43A09B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F84A-6509-4F23-97B7-3AB6DD973E5E}" type="datetime1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4B2D9B-4C12-47DF-8791-99F6435A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A43AC8-C7C4-4EC7-9102-A52E8017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55B5BD-BC18-4A82-BA28-618E0A5B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99B325-8113-4372-9994-C41948650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5928E7-593A-49DC-B8B2-9DDAF3F4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6795-CCEE-4BE1-9AA7-19FE5A504EA7}" type="datetime1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DEDA4A-EEE0-477C-9EB2-550AA128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918B6C-9579-4D65-9D9B-510E74A1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A05588F-43D4-4BC7-B1D2-60E898A9F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99BB4D-A613-4827-9579-08A3F5CC0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7EA2E8-C82F-4DC6-A3B0-8D00B5E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B6641-B0F6-40CB-B078-4AAB078A2555}" type="datetime1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F36149-2552-4993-9D39-57FC96FD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2554B1-0ABC-4B82-8C97-5FA66D5D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02BDF-2B67-475C-8B5F-945DF9DF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0DE6EA-E621-4260-A268-B41F51B14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E667B4-F1D4-4B65-B085-9A9D938F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5064-60AA-4AD3-9368-B8C06DE86F46}" type="datetime1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F77CE-6EE4-49AD-9AA7-B3E890B3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5896FD-14E0-4528-872B-42A24D3C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DA381-518C-4EC0-9C4B-E89B8839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C05E5B-2E82-4528-9FE6-6794F82C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59ACB1-0952-42ED-9BBF-05C98292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334C-DEB6-4A31-8426-8D07E701A8FF}" type="datetime1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20F76F-13EF-4E70-92C5-203DD417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ABDF0C-EB98-4D89-AFF5-6718827D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0FC88F-08B2-4A08-9908-90F151BB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4FF364-075F-4033-BD6A-07BD276D7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735B16-EAB1-4ED5-A314-5485229C4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124850-8D7F-400C-A0AC-CB3CD8D6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9C24-905F-4737-BE75-4C44C99A980F}" type="datetime1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1B8A67-BF34-4FAF-8B8C-98DB7FC3E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8D0F58-D75E-4761-A4C7-5C08591A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2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3EF70-0F7E-4BAC-9C3F-69C8F187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DA6884-9402-48D7-A41C-F14CA1A9C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6CE30A-F06B-4326-B4BE-EBDD2BAAC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E275398-EFFC-4816-BC74-3870CCAF8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B2BE44-B5E1-4B30-8BB5-7853A815F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95AD64-6CFF-438A-BD96-9D66771F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BD6B3-FD4E-4C86-8223-245BB2A562B3}" type="datetime1">
              <a:rPr lang="en-US" smtClean="0"/>
              <a:t>12/3/18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62D4D6A-3462-4153-8887-7572DE48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C4B8E31-EB4D-490A-9D00-793F6CD9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2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FDA7D1-77E5-4380-8011-03D0CFFB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DEC4BF-4F98-4967-8FEA-A1B0D3E7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C3CD-B932-4DB7-A261-61B8EF45ED70}" type="datetime1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980213-5B77-4D80-80C9-79DC8FBB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4DB0AE-8CC9-4392-BDC1-CC9C8C37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AA0BC57-B691-4F89-AA9E-C76B28FE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5AF8-6DAF-447D-BE0C-64CCDE67BF4F}" type="datetime1">
              <a:rPr lang="en-US" smtClean="0"/>
              <a:t>12/3/18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512F31-1FA9-4CBD-8BFE-A5A9E5F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BFD9D0-6FDF-4FF1-98AE-89051DB0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6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9F1CC2-C869-4437-9636-ED3DC23B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76DF55-0493-4266-9698-F5EA96D2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A685C-0878-4BCC-98A7-5A68EFB10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161C4F-6A0F-42EE-BCEF-D45FDFD5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749E-1C03-42FE-BE0F-A1EE1697CFBF}" type="datetime1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55AE47-FA96-4879-BB3B-AEE7122B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B5A57F-E2A5-4E66-9EAA-FC6604E9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340E6C-96F1-48F7-AB9B-C64CA72F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4F02C9-63FA-4527-B19B-CA1EE174B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82C692-8427-4233-9BEC-0733081AD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4A86A8-32A3-46CC-ADFA-D091BD73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F1A5-A387-4E16-B2A6-33F73135F061}" type="datetime1">
              <a:rPr lang="en-US" smtClean="0"/>
              <a:t>12/3/18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DA691E-0674-4D36-BA98-1519F392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120615-A98F-426C-93DA-0925D647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DC324F-9131-4A3F-A8E8-1EAC1F70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CBB294-6AE0-42A6-A0A7-7F24C52C7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872307-A743-4A22-A96D-E4D4D085A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A265D-9D26-45CD-BFD7-BC73E64AF67C}" type="datetime1">
              <a:rPr lang="en-US" smtClean="0"/>
              <a:t>12/3/18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CD5612-9A4B-4926-9656-DE9142F16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438C4F-1521-4D94-BC37-4513BBA04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0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7" Type="http://schemas.openxmlformats.org/officeDocument/2006/relationships/image" Target="../media/image20.tiff"/><Relationship Id="rId8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866711-28F3-401E-82F0-CB4F340A1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529" y="1310622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Exam 4 Kinetics and Electrochemistry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EA2EE4-50FC-4895-967B-BFCB7B11F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9529" y="3698222"/>
            <a:ext cx="9144000" cy="1655762"/>
          </a:xfrm>
        </p:spPr>
        <p:txBody>
          <a:bodyPr/>
          <a:lstStyle/>
          <a:p>
            <a:r>
              <a:rPr lang="en-US" dirty="0" smtClean="0"/>
              <a:t>Grace 12/03/18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Electrochemistry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473" y="1292956"/>
            <a:ext cx="7321387" cy="16906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74473" y="30365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Reducing &amp; Oxidizing Agents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74473" y="3560260"/>
            <a:ext cx="1014288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/>
              <a:t>O</a:t>
            </a:r>
            <a:r>
              <a:rPr lang="en-US" sz="2200" dirty="0" smtClean="0"/>
              <a:t>xidizing agent: stealing </a:t>
            </a:r>
            <a:r>
              <a:rPr lang="en-US" sz="2200" dirty="0"/>
              <a:t>electrons from </a:t>
            </a:r>
            <a:r>
              <a:rPr lang="en-US" sz="2200" dirty="0" smtClean="0"/>
              <a:t>something else. It gets reduced itself (oxidation numbers going down)</a:t>
            </a:r>
            <a:endParaRPr lang="en-US" sz="22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Reducing agent: provide/give out electrons to something else. It gets oxidized itself (oxidation numbers going up)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b="1" dirty="0" smtClean="0"/>
              <a:t>Note: </a:t>
            </a:r>
            <a:r>
              <a:rPr lang="en-US" sz="2200" dirty="0" smtClean="0"/>
              <a:t>oxidizing/reducing agents are not delivering electrons, they are accepting/providing electrons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910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Cell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6580" y="1299215"/>
            <a:ext cx="10379327" cy="331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200" dirty="0" smtClean="0">
                <a:solidFill>
                  <a:srgbClr val="FF3300"/>
                </a:solidFill>
              </a:rPr>
              <a:t>electrolytic </a:t>
            </a:r>
            <a:r>
              <a:rPr lang="en-US" sz="2200" dirty="0">
                <a:solidFill>
                  <a:srgbClr val="FF3300"/>
                </a:solidFill>
              </a:rPr>
              <a:t>cell</a:t>
            </a:r>
            <a:r>
              <a:rPr lang="en-US" sz="2200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cell containing a </a:t>
            </a:r>
            <a:r>
              <a:rPr lang="en-US" sz="2200" i="1" dirty="0">
                <a:solidFill>
                  <a:srgbClr val="000000"/>
                </a:solidFill>
              </a:rPr>
              <a:t>nonspontaneous</a:t>
            </a:r>
            <a:r>
              <a:rPr lang="en-US" sz="2200" dirty="0">
                <a:solidFill>
                  <a:srgbClr val="000000"/>
                </a:solidFill>
              </a:rPr>
              <a:t> chemical </a:t>
            </a:r>
            <a:r>
              <a:rPr lang="en-US" sz="2200" dirty="0" smtClean="0">
                <a:solidFill>
                  <a:srgbClr val="000000"/>
                </a:solidFill>
              </a:rPr>
              <a:t>reaction. Reaction </a:t>
            </a:r>
            <a:r>
              <a:rPr lang="en-US" sz="2200" dirty="0">
                <a:solidFill>
                  <a:srgbClr val="000000"/>
                </a:solidFill>
              </a:rPr>
              <a:t>is forced to occur by applying an </a:t>
            </a:r>
            <a:r>
              <a:rPr lang="en-US" sz="2200" dirty="0" smtClean="0">
                <a:solidFill>
                  <a:srgbClr val="000000"/>
                </a:solidFill>
              </a:rPr>
              <a:t>electrical potential.</a:t>
            </a:r>
          </a:p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000000"/>
                </a:solidFill>
              </a:rPr>
              <a:t>Example: electroplating, </a:t>
            </a:r>
            <a:r>
              <a:rPr lang="en-US" sz="2200" b="1" dirty="0" err="1" smtClean="0">
                <a:solidFill>
                  <a:srgbClr val="000000"/>
                </a:solidFill>
              </a:rPr>
              <a:t>eletrolysis</a:t>
            </a:r>
            <a:endParaRPr lang="en-US" sz="22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200" dirty="0">
                <a:solidFill>
                  <a:srgbClr val="FF3300"/>
                </a:solidFill>
              </a:rPr>
              <a:t>voltaic </a:t>
            </a:r>
            <a:r>
              <a:rPr lang="en-US" sz="2200" dirty="0">
                <a:solidFill>
                  <a:srgbClr val="000000"/>
                </a:solidFill>
              </a:rPr>
              <a:t>or </a:t>
            </a:r>
            <a:r>
              <a:rPr lang="en-US" sz="2200" dirty="0">
                <a:solidFill>
                  <a:srgbClr val="FF3300"/>
                </a:solidFill>
              </a:rPr>
              <a:t>galvanic cell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cell containing a </a:t>
            </a:r>
            <a:r>
              <a:rPr lang="en-US" sz="2200" i="1" dirty="0">
                <a:solidFill>
                  <a:srgbClr val="000000"/>
                </a:solidFill>
              </a:rPr>
              <a:t>spontaneous</a:t>
            </a:r>
            <a:r>
              <a:rPr lang="en-US" sz="2200" dirty="0">
                <a:solidFill>
                  <a:srgbClr val="000000"/>
                </a:solidFill>
              </a:rPr>
              <a:t> chemical reaction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These can be used as a source of energy</a:t>
            </a:r>
            <a:r>
              <a:rPr lang="en-US" sz="2200" dirty="0" smtClean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Example: Computer, cellphone and calculator </a:t>
            </a:r>
            <a:r>
              <a:rPr lang="en-US" sz="2200" b="1" dirty="0" smtClean="0">
                <a:solidFill>
                  <a:srgbClr val="000000"/>
                </a:solidFill>
              </a:rPr>
              <a:t>batteries (All batteries!)</a:t>
            </a:r>
            <a:endParaRPr lang="en-US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906336" y="4680870"/>
            <a:ext cx="10142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en-US" sz="2400" b="1" dirty="0" smtClean="0">
                <a:solidFill>
                  <a:srgbClr val="F46606"/>
                </a:solidFill>
              </a:rPr>
              <a:t>How could I tell the cell type then?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200" dirty="0" smtClean="0">
                <a:solidFill>
                  <a:srgbClr val="F46606"/>
                </a:solidFill>
              </a:rPr>
              <a:t>By checking potential of the cell </a:t>
            </a:r>
            <a:r>
              <a:rPr lang="en-US" sz="2200" dirty="0" err="1" smtClean="0">
                <a:solidFill>
                  <a:srgbClr val="F46606"/>
                </a:solidFill>
              </a:rPr>
              <a:t>Ecell</a:t>
            </a:r>
            <a:r>
              <a:rPr lang="en-US" sz="2200" dirty="0" smtClean="0">
                <a:solidFill>
                  <a:srgbClr val="F46606"/>
                </a:solidFill>
              </a:rPr>
              <a:t>: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200" dirty="0" smtClean="0">
                <a:solidFill>
                  <a:srgbClr val="F46606"/>
                </a:solidFill>
              </a:rPr>
              <a:t>If </a:t>
            </a:r>
            <a:r>
              <a:rPr lang="en-US" sz="2200" dirty="0" err="1" smtClean="0">
                <a:solidFill>
                  <a:srgbClr val="F46606"/>
                </a:solidFill>
              </a:rPr>
              <a:t>Ecell</a:t>
            </a:r>
            <a:r>
              <a:rPr lang="en-US" sz="2200" dirty="0" smtClean="0">
                <a:solidFill>
                  <a:srgbClr val="F46606"/>
                </a:solidFill>
              </a:rPr>
              <a:t>= positive</a:t>
            </a:r>
            <a:r>
              <a:rPr lang="en-US" sz="2200" dirty="0" smtClean="0">
                <a:solidFill>
                  <a:srgbClr val="F46606"/>
                </a:solidFill>
                <a:sym typeface="Wingdings"/>
              </a:rPr>
              <a:t> Voltaic cell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n-US" sz="2200" dirty="0" smtClean="0">
                <a:solidFill>
                  <a:srgbClr val="F46606"/>
                </a:solidFill>
                <a:sym typeface="Wingdings"/>
              </a:rPr>
              <a:t>If </a:t>
            </a:r>
            <a:r>
              <a:rPr lang="en-US" sz="2200" dirty="0" err="1" smtClean="0">
                <a:solidFill>
                  <a:srgbClr val="F46606"/>
                </a:solidFill>
                <a:sym typeface="Wingdings"/>
              </a:rPr>
              <a:t>Ecell</a:t>
            </a:r>
            <a:r>
              <a:rPr lang="en-US" sz="2200" dirty="0" smtClean="0">
                <a:solidFill>
                  <a:srgbClr val="F46606"/>
                </a:solidFill>
                <a:sym typeface="Wingdings"/>
              </a:rPr>
              <a:t>= negative electrolytic cell</a:t>
            </a:r>
            <a:endParaRPr lang="en-US" sz="2200" dirty="0">
              <a:solidFill>
                <a:srgbClr val="F46606"/>
              </a:solidFill>
            </a:endParaRPr>
          </a:p>
        </p:txBody>
      </p:sp>
      <p:sp>
        <p:nvSpPr>
          <p:cNvPr id="12" name="Speech Bubble: Oval 10">
            <a:extLst>
              <a:ext uri="{FF2B5EF4-FFF2-40B4-BE49-F238E27FC236}">
                <a16:creationId xmlns="" xmlns:a16="http://schemas.microsoft.com/office/drawing/2014/main" id="{A1088175-98C6-47BC-B54A-D53ED32802A4}"/>
              </a:ext>
            </a:extLst>
          </p:cNvPr>
          <p:cNvSpPr/>
          <p:nvPr/>
        </p:nvSpPr>
        <p:spPr>
          <a:xfrm>
            <a:off x="6289644" y="5022574"/>
            <a:ext cx="2536303" cy="816996"/>
          </a:xfrm>
          <a:prstGeom prst="wedgeEllipseCallout">
            <a:avLst>
              <a:gd name="adj1" fmla="val -55124"/>
              <a:gd name="adj2" fmla="val -41495"/>
            </a:avLst>
          </a:prstGeom>
          <a:ln>
            <a:solidFill>
              <a:srgbClr val="F4660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46606"/>
                </a:solidFill>
              </a:rPr>
              <a:t>Important!  </a:t>
            </a:r>
            <a:r>
              <a:rPr lang="en-US" sz="2200" b="1" dirty="0" smtClean="0">
                <a:solidFill>
                  <a:srgbClr val="F46606"/>
                </a:solidFill>
                <a:sym typeface="Wingdings"/>
              </a:rPr>
              <a:t></a:t>
            </a:r>
            <a:endParaRPr lang="en-US" sz="2200" b="1" dirty="0">
              <a:solidFill>
                <a:srgbClr val="F46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702367"/>
            <a:ext cx="4241059" cy="6608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3797" y="1545916"/>
            <a:ext cx="2660650" cy="590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770" y="2547950"/>
            <a:ext cx="3568700" cy="736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198" y="2154824"/>
            <a:ext cx="10346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 err="1"/>
              <a:t>E</a:t>
            </a:r>
            <a:r>
              <a:rPr lang="en-US" sz="2000" baseline="30000" dirty="0" err="1"/>
              <a:t>∘</a:t>
            </a:r>
            <a:r>
              <a:rPr lang="en-US" sz="2000" baseline="-25000" dirty="0" err="1" smtClean="0"/>
              <a:t>ox</a:t>
            </a:r>
            <a:r>
              <a:rPr lang="en-US" sz="2200" dirty="0" smtClean="0"/>
              <a:t> is for the anode reaction. Flip the reaction taken from the table and get </a:t>
            </a:r>
            <a:r>
              <a:rPr lang="en-US" sz="2400" dirty="0" err="1" smtClean="0"/>
              <a:t>E</a:t>
            </a:r>
            <a:r>
              <a:rPr lang="en-US" sz="2400" baseline="30000" dirty="0" err="1"/>
              <a:t>∘</a:t>
            </a:r>
            <a:r>
              <a:rPr lang="en-US" sz="2400" baseline="-25000" dirty="0" err="1" smtClean="0"/>
              <a:t>ox</a:t>
            </a:r>
            <a:r>
              <a:rPr lang="en-US" sz="2200" dirty="0" smtClean="0"/>
              <a:t>= </a:t>
            </a:r>
            <a:r>
              <a:rPr lang="en-US" sz="2400" dirty="0" smtClean="0"/>
              <a:t>–</a:t>
            </a:r>
            <a:r>
              <a:rPr lang="en-US" sz="2400" dirty="0"/>
              <a:t>E</a:t>
            </a:r>
            <a:r>
              <a:rPr lang="en-US" sz="2400" baseline="30000" dirty="0" smtClean="0"/>
              <a:t>∘</a:t>
            </a:r>
            <a:endParaRPr lang="en-US" sz="22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864703" y="3097110"/>
            <a:ext cx="101428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All the numbers directly taken from the table.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198" y="4672191"/>
            <a:ext cx="1014288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Why?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Because coefficients do not change the standard half cell potential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Example: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64702" y="3501282"/>
            <a:ext cx="101428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b="1" dirty="0" smtClean="0">
                <a:solidFill>
                  <a:srgbClr val="F46606"/>
                </a:solidFill>
              </a:rPr>
              <a:t>Should I write down the balanced the overall cell reaction, and multiply by the  coefficients when using the above equations to calculate          ?  </a:t>
            </a:r>
            <a:r>
              <a:rPr lang="en-US" sz="2200" b="1" dirty="0" smtClean="0">
                <a:solidFill>
                  <a:srgbClr val="F46606"/>
                </a:solidFill>
                <a:sym typeface="Wingdings"/>
              </a:rPr>
              <a:t> Nope! No          coefficients needed.</a:t>
            </a:r>
            <a:endParaRPr lang="en-US" sz="2200" b="1" dirty="0" smtClean="0">
              <a:solidFill>
                <a:srgbClr val="F4660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764" y="3845695"/>
            <a:ext cx="538541" cy="473916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820" y="5753472"/>
            <a:ext cx="6070600" cy="58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820" y="6215920"/>
            <a:ext cx="3618672" cy="449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349" y="6215920"/>
            <a:ext cx="2663863" cy="4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55834" y="2203877"/>
            <a:ext cx="10397964" cy="4639831"/>
            <a:chOff x="955834" y="1899081"/>
            <a:chExt cx="10397964" cy="4639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188" y="1899081"/>
              <a:ext cx="2749550" cy="4762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834" y="2505376"/>
              <a:ext cx="3964587" cy="40335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622231" y="3274206"/>
              <a:ext cx="573156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sz="2200" dirty="0" smtClean="0"/>
                <a:t>This is wonderful! How could we use this?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22231" y="3763253"/>
              <a:ext cx="5731567" cy="2133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sz="2200" dirty="0" smtClean="0"/>
                <a:t>1. You </a:t>
              </a:r>
              <a:r>
                <a:rPr lang="en-US" altLang="zh-CN" sz="2200" dirty="0" smtClean="0"/>
                <a:t>can</a:t>
              </a:r>
              <a:r>
                <a:rPr lang="en-US" sz="2200" dirty="0" smtClean="0"/>
                <a:t> be asked to calculate equilibrium constant K (most common case)</a:t>
              </a:r>
            </a:p>
            <a:p>
              <a:pPr marL="342900" indent="-342900" algn="just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sz="2200" dirty="0" smtClean="0"/>
                <a:t>2. You can calculate </a:t>
              </a:r>
              <a:r>
                <a:rPr lang="en-US" altLang="zh-CN" sz="2200" dirty="0" err="1" smtClean="0"/>
                <a:t>E</a:t>
              </a:r>
              <a:r>
                <a:rPr lang="en-US" altLang="zh-CN" sz="2200" baseline="30000" dirty="0" err="1" smtClean="0"/>
                <a:t>o</a:t>
              </a:r>
              <a:endParaRPr lang="en-US" altLang="zh-CN" sz="2200" dirty="0" smtClean="0"/>
            </a:p>
            <a:p>
              <a:pPr marL="342900" indent="-342900" algn="just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r>
                <a:rPr lang="en-US" sz="2200" dirty="0" smtClean="0"/>
                <a:t>3. </a:t>
              </a:r>
              <a:r>
                <a:rPr lang="en-US" sz="2200" dirty="0"/>
                <a:t>You can calculate </a:t>
              </a:r>
              <a:r>
                <a:rPr lang="zh-CN" altLang="en-US" sz="2200" dirty="0" smtClean="0"/>
                <a:t>△</a:t>
              </a:r>
              <a:r>
                <a:rPr lang="en-US" altLang="zh-CN" sz="2200" dirty="0" smtClean="0"/>
                <a:t>G</a:t>
              </a:r>
              <a:r>
                <a:rPr lang="en-US" altLang="zh-CN" sz="2200" baseline="30000" dirty="0" smtClean="0"/>
                <a:t>o</a:t>
              </a:r>
              <a:endParaRPr lang="en-US" altLang="zh-CN" sz="2200" dirty="0"/>
            </a:p>
            <a:p>
              <a:pPr marL="342900" indent="-342900" algn="just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</a:pPr>
              <a:endParaRPr lang="en-US" altLang="zh-CN" sz="2200" baseline="30000" dirty="0" smtClean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22231" y="2540395"/>
              <a:ext cx="45154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2400" dirty="0" smtClean="0">
                  <a:latin typeface="Calibri" charset="0"/>
                  <a:ea typeface="Calibri" charset="0"/>
                  <a:cs typeface="Calibri" charset="0"/>
                </a:rPr>
                <a:t>Electrical world </a:t>
              </a:r>
              <a:r>
                <a:rPr lang="zh-CN" altLang="en-US" sz="2400" dirty="0" smtClean="0">
                  <a:latin typeface="Calibri" charset="0"/>
                  <a:ea typeface="Calibri" charset="0"/>
                  <a:cs typeface="Calibri" charset="0"/>
                </a:rPr>
                <a:t>⥨ </a:t>
              </a:r>
              <a:r>
                <a:rPr lang="en-US" altLang="zh-CN" sz="2400" dirty="0" smtClean="0">
                  <a:latin typeface="Calibri" charset="0"/>
                  <a:ea typeface="Calibri" charset="0"/>
                  <a:cs typeface="Calibri" charset="0"/>
                </a:rPr>
                <a:t>chemistry world</a:t>
              </a:r>
              <a:endParaRPr lang="en-US" sz="2400" baseline="300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37" y="443351"/>
            <a:ext cx="3251200" cy="501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434" y="945001"/>
            <a:ext cx="7327900" cy="565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5834" y="1568311"/>
            <a:ext cx="101428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Note: This notation is </a:t>
            </a:r>
            <a:r>
              <a:rPr lang="en-US" sz="2200" b="1" dirty="0" smtClean="0"/>
              <a:t>applied to both voltaic and electrolytic cells</a:t>
            </a:r>
            <a:r>
              <a:rPr lang="en-US" sz="22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4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47" y="644577"/>
            <a:ext cx="10813744" cy="4887315"/>
          </a:xfrm>
          <a:prstGeom prst="rect">
            <a:avLst/>
          </a:prstGeom>
        </p:spPr>
      </p:pic>
      <p:sp>
        <p:nvSpPr>
          <p:cNvPr id="6" name="Speech Bubble: Oval 10">
            <a:extLst>
              <a:ext uri="{FF2B5EF4-FFF2-40B4-BE49-F238E27FC236}">
                <a16:creationId xmlns="" xmlns:a16="http://schemas.microsoft.com/office/drawing/2014/main" id="{A1088175-98C6-47BC-B54A-D53ED32802A4}"/>
              </a:ext>
            </a:extLst>
          </p:cNvPr>
          <p:cNvSpPr/>
          <p:nvPr/>
        </p:nvSpPr>
        <p:spPr>
          <a:xfrm>
            <a:off x="7991804" y="4041913"/>
            <a:ext cx="3980791" cy="816996"/>
          </a:xfrm>
          <a:prstGeom prst="wedgeEllipseCallout">
            <a:avLst>
              <a:gd name="adj1" fmla="val -57787"/>
              <a:gd name="adj2" fmla="val -944"/>
            </a:avLst>
          </a:prstGeom>
          <a:ln>
            <a:solidFill>
              <a:srgbClr val="F4660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46606"/>
                </a:solidFill>
                <a:sym typeface="Wingdings"/>
              </a:rPr>
              <a:t>The one you will normally use!</a:t>
            </a:r>
            <a:endParaRPr lang="en-US" sz="2200" b="1" dirty="0">
              <a:solidFill>
                <a:srgbClr val="F46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1040884"/>
            <a:ext cx="9740348" cy="3584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51722" y="4665808"/>
                <a:ext cx="6096000" cy="12127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CN" sz="2200" dirty="0" smtClean="0"/>
                  <a:t>How could I better memorize this?  </a:t>
                </a:r>
                <a:r>
                  <a:rPr lang="en-US" sz="2200" dirty="0" smtClean="0"/>
                  <a:t>Use </a:t>
                </a:r>
                <a:r>
                  <a:rPr lang="en-US" sz="2200" b="1" dirty="0" smtClean="0"/>
                  <a:t>units</a:t>
                </a:r>
                <a:r>
                  <a:rPr lang="en-US" sz="2200" dirty="0" smtClean="0"/>
                  <a:t>!</a:t>
                </a:r>
                <a:endParaRPr lang="en-US" sz="22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𝐶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</m:den>
                            </m:f>
                          </m:e>
                        </m:d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num>
                      <m:den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𝑚𝑜𝑙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200" dirty="0" smtClean="0"/>
                  <a:t>= moles</a:t>
                </a:r>
                <a:endParaRPr lang="en-US" sz="2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722" y="4665808"/>
                <a:ext cx="6096000" cy="1212704"/>
              </a:xfrm>
              <a:prstGeom prst="rect">
                <a:avLst/>
              </a:prstGeom>
              <a:blipFill rotWithShape="0">
                <a:blip r:embed="rId3"/>
                <a:stretch>
                  <a:fillRect l="-1300" t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3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8060"/>
            <a:ext cx="10515600" cy="4351338"/>
          </a:xfrm>
        </p:spPr>
        <p:txBody>
          <a:bodyPr/>
          <a:lstStyle/>
          <a:p>
            <a:r>
              <a:rPr lang="en-US" dirty="0" smtClean="0"/>
              <a:t>Preview:</a:t>
            </a:r>
          </a:p>
          <a:p>
            <a:r>
              <a:rPr lang="en-US" dirty="0" smtClean="0"/>
              <a:t>#1 cell type</a:t>
            </a:r>
          </a:p>
          <a:p>
            <a:r>
              <a:rPr lang="en-US" dirty="0" smtClean="0"/>
              <a:t>#2 non-standard cell potential</a:t>
            </a:r>
          </a:p>
          <a:p>
            <a:r>
              <a:rPr lang="en-US" dirty="0" smtClean="0"/>
              <a:t>#3 Current stoichiometry</a:t>
            </a:r>
          </a:p>
          <a:p>
            <a:r>
              <a:rPr lang="en-US" dirty="0" smtClean="0"/>
              <a:t>#4 Kinetics supplementary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*Please go back to previous reviews and check for more kinetic example problems, ALL types covered already*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234"/>
            <a:ext cx="10515600" cy="1325563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#1 Cell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1" y="1266078"/>
            <a:ext cx="6136341" cy="2485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39" y="3751889"/>
            <a:ext cx="4052497" cy="24481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2664" y="3886104"/>
            <a:ext cx="137954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Key: </a:t>
            </a:r>
            <a:r>
              <a:rPr lang="en-US" sz="2400" dirty="0" smtClean="0">
                <a:solidFill>
                  <a:srgbClr val="FF0000"/>
                </a:solidFill>
              </a:rPr>
              <a:t>#5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5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234"/>
            <a:ext cx="10515600" cy="1325563"/>
          </a:xfrm>
        </p:spPr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#1 Cell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1" y="1266079"/>
            <a:ext cx="5801451" cy="2350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7148" y="1850248"/>
            <a:ext cx="35686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Au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(</a:t>
            </a:r>
            <a:r>
              <a:rPr lang="en-US" sz="2200" dirty="0" err="1" smtClean="0"/>
              <a:t>aq</a:t>
            </a:r>
            <a:r>
              <a:rPr lang="en-US" sz="2200" dirty="0"/>
              <a:t>) | Au(s</a:t>
            </a:r>
            <a:r>
              <a:rPr lang="en-US" sz="2200" dirty="0" smtClean="0"/>
              <a:t>) is the cathode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2217265" y="3492745"/>
            <a:ext cx="8980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To determine the cell type, </a:t>
            </a:r>
            <a:r>
              <a:rPr lang="en-US" sz="2200" b="1" dirty="0" smtClean="0">
                <a:solidFill>
                  <a:srgbClr val="FF0000"/>
                </a:solidFill>
              </a:rPr>
              <a:t>we need to calculate </a:t>
            </a:r>
            <a:r>
              <a:rPr lang="en-US" sz="2200" b="1" dirty="0" err="1" smtClean="0">
                <a:solidFill>
                  <a:srgbClr val="FF0000"/>
                </a:solidFill>
              </a:rPr>
              <a:t>E</a:t>
            </a:r>
            <a:r>
              <a:rPr lang="en-US" sz="2200" b="1" baseline="30000" dirty="0" err="1" smtClean="0">
                <a:solidFill>
                  <a:srgbClr val="FF0000"/>
                </a:solidFill>
              </a:rPr>
              <a:t>o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cell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141" y="3923632"/>
            <a:ext cx="5106649" cy="24998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65692" y="4043819"/>
            <a:ext cx="53305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Since </a:t>
            </a:r>
            <a:r>
              <a:rPr lang="en-US" sz="2400" b="1" dirty="0" err="1">
                <a:solidFill>
                  <a:srgbClr val="FF0000"/>
                </a:solidFill>
              </a:rPr>
              <a:t>E</a:t>
            </a:r>
            <a:r>
              <a:rPr lang="en-US" sz="2400" b="1" baseline="30000" dirty="0" err="1">
                <a:solidFill>
                  <a:srgbClr val="FF0000"/>
                </a:solidFill>
              </a:rPr>
              <a:t>o</a:t>
            </a:r>
            <a:r>
              <a:rPr lang="en-US" sz="2400" b="1" dirty="0">
                <a:solidFill>
                  <a:srgbClr val="FF0000"/>
                </a:solidFill>
              </a:rPr>
              <a:t> cell</a:t>
            </a:r>
            <a:r>
              <a:rPr lang="en-US" sz="2400" dirty="0" smtClean="0"/>
              <a:t> is </a:t>
            </a:r>
            <a:r>
              <a:rPr lang="en-US" sz="2400" dirty="0"/>
              <a:t>positive, the reaction is </a:t>
            </a:r>
            <a:r>
              <a:rPr lang="en-US" sz="2400" dirty="0" smtClean="0"/>
              <a:t>spontaneous</a:t>
            </a:r>
            <a:r>
              <a:rPr lang="en-US" sz="2400" dirty="0"/>
              <a:t>, so this is a voltaic cell (a battery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Extra: Why </a:t>
            </a:r>
            <a:r>
              <a:rPr lang="en-US" sz="2400" b="1" dirty="0" err="1">
                <a:solidFill>
                  <a:srgbClr val="FF0000"/>
                </a:solidFill>
              </a:rPr>
              <a:t>E</a:t>
            </a:r>
            <a:r>
              <a:rPr lang="en-US" sz="2400" b="1" baseline="30000" dirty="0" err="1">
                <a:solidFill>
                  <a:srgbClr val="FF0000"/>
                </a:solidFill>
              </a:rPr>
              <a:t>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cell=positive=spontaneous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Positive E means negative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△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G </a:t>
            </a:r>
            <a:r>
              <a:rPr lang="en-US" altLang="zh-CN" sz="2400" b="1" dirty="0" smtClean="0">
                <a:solidFill>
                  <a:srgbClr val="FF0000"/>
                </a:solidFill>
                <a:sym typeface="Wingdings"/>
              </a:rPr>
              <a:t> spontaneous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82" y="5679786"/>
            <a:ext cx="171450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494"/>
            <a:ext cx="10515600" cy="1325563"/>
          </a:xfrm>
        </p:spPr>
        <p:txBody>
          <a:bodyPr/>
          <a:lstStyle/>
          <a:p>
            <a:r>
              <a:rPr lang="en-US" dirty="0" smtClean="0"/>
              <a:t>Example #2 Non-standard </a:t>
            </a:r>
            <a:r>
              <a:rPr lang="en-US" dirty="0" err="1" smtClean="0"/>
              <a:t>Ecell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0" y="1241425"/>
            <a:ext cx="6280150" cy="2178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08" y="3236912"/>
            <a:ext cx="1358900" cy="330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1997" y="3826143"/>
            <a:ext cx="137954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Key: </a:t>
            </a:r>
            <a:r>
              <a:rPr lang="en-US" sz="2400" dirty="0" smtClean="0">
                <a:solidFill>
                  <a:srgbClr val="FF0000"/>
                </a:solidFill>
              </a:rPr>
              <a:t>#1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998" y="1605570"/>
            <a:ext cx="3206750" cy="62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24" y="2708610"/>
            <a:ext cx="6819900" cy="831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664" y="4645061"/>
            <a:ext cx="4311650" cy="635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347" y="2188285"/>
            <a:ext cx="8779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Reaction rate= Change </a:t>
            </a:r>
            <a:r>
              <a:rPr lang="en-US" sz="2200" dirty="0"/>
              <a:t>in </a:t>
            </a:r>
            <a:r>
              <a:rPr lang="en-US" sz="2200" dirty="0" smtClean="0"/>
              <a:t>concentration with </a:t>
            </a:r>
            <a:r>
              <a:rPr lang="en-US" sz="2200" dirty="0"/>
              <a:t>respect to </a:t>
            </a:r>
            <a:r>
              <a:rPr lang="en-US" sz="2200" dirty="0" smtClean="0"/>
              <a:t>time, unit M*s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3347" y="244123"/>
            <a:ext cx="4558260" cy="830953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n-lt"/>
              </a:rPr>
              <a:t>Chemical Kinetics</a:t>
            </a:r>
            <a:endParaRPr lang="en-US" sz="4000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7464" y="966653"/>
            <a:ext cx="3500412" cy="830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Rate of Reaction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13347" y="3434332"/>
            <a:ext cx="100896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/>
              <a:t>S</a:t>
            </a:r>
            <a:r>
              <a:rPr lang="en-US" sz="2200" dirty="0" smtClean="0"/>
              <a:t>pecies with larger coefficient number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sz="2200" dirty="0" smtClean="0"/>
              <a:t> consumed or produced more quickly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Reaction rate could be normalized according to stoichiometry(coefficients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47" y="4094326"/>
            <a:ext cx="3500412" cy="830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Rate laws and order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13346" y="5371192"/>
            <a:ext cx="7300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x is the order in A, y is the order in B, and Z is the order in 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b="1" dirty="0" smtClean="0"/>
              <a:t>Overall reaction order= x + y + z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k(lowercase): rate constant    </a:t>
            </a:r>
          </a:p>
        </p:txBody>
      </p:sp>
    </p:spTree>
    <p:extLst>
      <p:ext uri="{BB962C8B-B14F-4D97-AF65-F5344CB8AC3E}">
        <p14:creationId xmlns:p14="http://schemas.microsoft.com/office/powerpoint/2010/main" val="7607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494"/>
            <a:ext cx="10515600" cy="1325563"/>
          </a:xfrm>
        </p:spPr>
        <p:txBody>
          <a:bodyPr/>
          <a:lstStyle/>
          <a:p>
            <a:r>
              <a:rPr lang="en-US" dirty="0" smtClean="0"/>
              <a:t>Example #2 Non-standard </a:t>
            </a:r>
            <a:r>
              <a:rPr lang="en-US" dirty="0" err="1" smtClean="0"/>
              <a:t>Ecell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0" y="1241425"/>
            <a:ext cx="6280150" cy="217805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65817" y="3590623"/>
            <a:ext cx="4775760" cy="223155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two half reactions given are all reductions, we need to find an oxidation to make a cell</a:t>
            </a:r>
          </a:p>
          <a:p>
            <a:r>
              <a:rPr lang="en-US" dirty="0" smtClean="0"/>
              <a:t>Oxidation occurs at the anode Br-/Br</a:t>
            </a:r>
            <a:r>
              <a:rPr lang="en-US" baseline="-25000" dirty="0" smtClean="0"/>
              <a:t>2</a:t>
            </a:r>
            <a:r>
              <a:rPr lang="en-US" dirty="0" smtClean="0"/>
              <a:t>, so we need to flip the first half reaction given.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97" y="3087013"/>
            <a:ext cx="6057900" cy="28384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07521" y="5435911"/>
            <a:ext cx="27371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standard cell potential</a:t>
            </a:r>
          </a:p>
        </p:txBody>
      </p:sp>
      <p:sp>
        <p:nvSpPr>
          <p:cNvPr id="10" name="Speech Bubble: Oval 10">
            <a:extLst>
              <a:ext uri="{FF2B5EF4-FFF2-40B4-BE49-F238E27FC236}">
                <a16:creationId xmlns="" xmlns:a16="http://schemas.microsoft.com/office/drawing/2014/main" id="{A1088175-98C6-47BC-B54A-D53ED32802A4}"/>
              </a:ext>
            </a:extLst>
          </p:cNvPr>
          <p:cNvSpPr/>
          <p:nvPr/>
        </p:nvSpPr>
        <p:spPr>
          <a:xfrm>
            <a:off x="7991804" y="1896943"/>
            <a:ext cx="4038831" cy="788089"/>
          </a:xfrm>
          <a:prstGeom prst="wedgeEllipseCallout">
            <a:avLst>
              <a:gd name="adj1" fmla="val -18152"/>
              <a:gd name="adj2" fmla="val 102200"/>
            </a:avLst>
          </a:prstGeom>
          <a:ln>
            <a:solidFill>
              <a:srgbClr val="F4660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46606"/>
                </a:solidFill>
                <a:sym typeface="Wingdings"/>
              </a:rPr>
              <a:t>Standard cell potential practice</a:t>
            </a:r>
            <a:endParaRPr lang="en-US" sz="2200" b="1" dirty="0">
              <a:solidFill>
                <a:srgbClr val="F46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494"/>
            <a:ext cx="10515600" cy="1325563"/>
          </a:xfrm>
        </p:spPr>
        <p:txBody>
          <a:bodyPr/>
          <a:lstStyle/>
          <a:p>
            <a:r>
              <a:rPr lang="en-US" dirty="0" smtClean="0"/>
              <a:t>Example #2 Non-standard </a:t>
            </a:r>
            <a:r>
              <a:rPr lang="en-US" dirty="0" err="1" smtClean="0"/>
              <a:t>Ecell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89" y="1195139"/>
            <a:ext cx="6280150" cy="2178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3344" y="3027160"/>
            <a:ext cx="10275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To correct for the non-standard </a:t>
            </a:r>
            <a:r>
              <a:rPr lang="en-US" sz="2200" dirty="0" smtClean="0"/>
              <a:t>concentration </a:t>
            </a:r>
            <a:r>
              <a:rPr lang="en-US" sz="2200" dirty="0"/>
              <a:t>we use the Nernst equation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87" y="3551979"/>
            <a:ext cx="6009443" cy="2330192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3888408" y="3551979"/>
            <a:ext cx="2584109" cy="1097010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peech Bubble: Oval 10">
            <a:extLst>
              <a:ext uri="{FF2B5EF4-FFF2-40B4-BE49-F238E27FC236}">
                <a16:creationId xmlns="" xmlns:a16="http://schemas.microsoft.com/office/drawing/2014/main" id="{A1088175-98C6-47BC-B54A-D53ED32802A4}"/>
              </a:ext>
            </a:extLst>
          </p:cNvPr>
          <p:cNvSpPr/>
          <p:nvPr/>
        </p:nvSpPr>
        <p:spPr>
          <a:xfrm>
            <a:off x="6777690" y="3503518"/>
            <a:ext cx="3980791" cy="816996"/>
          </a:xfrm>
          <a:prstGeom prst="wedgeEllipseCallout">
            <a:avLst>
              <a:gd name="adj1" fmla="val -57787"/>
              <a:gd name="adj2" fmla="val -944"/>
            </a:avLst>
          </a:prstGeom>
          <a:ln>
            <a:solidFill>
              <a:srgbClr val="F4660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46606"/>
                </a:solidFill>
                <a:sym typeface="Wingdings"/>
              </a:rPr>
              <a:t>Account for non-standard state</a:t>
            </a:r>
            <a:endParaRPr lang="en-US" sz="2200" b="1" dirty="0">
              <a:solidFill>
                <a:srgbClr val="F46606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653542" y="4364361"/>
            <a:ext cx="5377093" cy="224051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This Q expression is from the balanced overall cell reaction.</a:t>
            </a:r>
          </a:p>
          <a:p>
            <a:r>
              <a:rPr lang="en-US" dirty="0">
                <a:sym typeface="Wingdings"/>
              </a:rPr>
              <a:t>Mass action expression: coefficients= </a:t>
            </a:r>
            <a:r>
              <a:rPr lang="en-US" dirty="0" smtClean="0">
                <a:sym typeface="Wingdings"/>
              </a:rPr>
              <a:t>exponents</a:t>
            </a:r>
            <a:endParaRPr lang="en-US" dirty="0" smtClean="0"/>
          </a:p>
          <a:p>
            <a:r>
              <a:rPr lang="en-US" dirty="0" smtClean="0"/>
              <a:t>Au(s, pure solid) and Br2(</a:t>
            </a:r>
            <a:r>
              <a:rPr lang="en-US" dirty="0" smtClean="0">
                <a:latin typeface="Apple Chancery" charset="0"/>
                <a:ea typeface="Apple Chancery" charset="0"/>
                <a:cs typeface="Apple Chancery" charset="0"/>
              </a:rPr>
              <a:t>l</a:t>
            </a:r>
            <a:r>
              <a:rPr lang="en-US" dirty="0" smtClean="0"/>
              <a:t>, pure liquid) </a:t>
            </a:r>
            <a:r>
              <a:rPr lang="en-US" dirty="0" smtClean="0">
                <a:sym typeface="Wingdings"/>
              </a:rPr>
              <a:t>activity=1</a:t>
            </a:r>
            <a:endParaRPr lang="en-US" dirty="0">
              <a:sym typeface="Wingding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6108" y="2391989"/>
            <a:ext cx="3684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2Au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</a:t>
            </a:r>
            <a:r>
              <a:rPr lang="en-US" sz="2800" dirty="0"/>
              <a:t>+ </a:t>
            </a:r>
            <a:r>
              <a:rPr lang="en-US" sz="2800" dirty="0" smtClean="0"/>
              <a:t>2Br </a:t>
            </a:r>
            <a:r>
              <a:rPr lang="en-US" sz="2800" b="1" baseline="30000" dirty="0" smtClean="0"/>
              <a:t>-</a:t>
            </a:r>
            <a:r>
              <a:rPr lang="en-US" sz="2800" dirty="0" smtClean="0">
                <a:sym typeface="Wingdings"/>
              </a:rPr>
              <a:t> Br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>
                <a:sym typeface="Wingdings"/>
              </a:rPr>
              <a:t>+ </a:t>
            </a:r>
            <a:r>
              <a:rPr lang="en-US" sz="2800" dirty="0" smtClean="0">
                <a:sym typeface="Wingdings"/>
              </a:rPr>
              <a:t>2Au</a:t>
            </a:r>
            <a:endParaRPr lang="en-US" sz="2800" baseline="30000" dirty="0">
              <a:sym typeface="Wingding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91384" y="1955889"/>
            <a:ext cx="3910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Balanced overall cell reaction:</a:t>
            </a:r>
            <a:endParaRPr lang="en-US" sz="2400" baseline="30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1244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#3 Current stoichiometry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957" y="1926508"/>
            <a:ext cx="5436328" cy="17460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957" y="3663073"/>
            <a:ext cx="5436328" cy="26932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1464" y="3811153"/>
            <a:ext cx="137954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Key</a:t>
            </a:r>
            <a:r>
              <a:rPr lang="en-US" sz="2400">
                <a:solidFill>
                  <a:srgbClr val="FF0000"/>
                </a:solidFill>
              </a:rPr>
              <a:t>: </a:t>
            </a:r>
            <a:r>
              <a:rPr lang="en-US" sz="2400" smtClean="0">
                <a:solidFill>
                  <a:srgbClr val="FF0000"/>
                </a:solidFill>
              </a:rPr>
              <a:t>#2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#3 Current stoichiometry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055" y="1404397"/>
            <a:ext cx="5436328" cy="17460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23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3150477"/>
            <a:ext cx="7346430" cy="357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Balanced cell reaction</a:t>
            </a:r>
          </a:p>
          <a:p>
            <a:r>
              <a:rPr lang="en-US" dirty="0" smtClean="0"/>
              <a:t>2Al + 3Pb</a:t>
            </a:r>
            <a:r>
              <a:rPr lang="en-US" baseline="30000" dirty="0" smtClean="0"/>
              <a:t>2+</a:t>
            </a:r>
            <a:r>
              <a:rPr lang="en-US" dirty="0" smtClean="0">
                <a:sym typeface="Wingdings"/>
              </a:rPr>
              <a:t> 3Pb + 2Al</a:t>
            </a:r>
            <a:r>
              <a:rPr lang="en-US" baseline="30000" dirty="0" smtClean="0">
                <a:sym typeface="Wingdings"/>
              </a:rPr>
              <a:t>3+</a:t>
            </a:r>
          </a:p>
          <a:p>
            <a:r>
              <a:rPr lang="en-US" dirty="0" smtClean="0"/>
              <a:t>n=6</a:t>
            </a:r>
          </a:p>
          <a:p>
            <a:r>
              <a:rPr lang="en-US" dirty="0"/>
              <a:t>Current I= 5A</a:t>
            </a:r>
          </a:p>
          <a:p>
            <a:r>
              <a:rPr lang="en-US" dirty="0">
                <a:sym typeface="Wingdings"/>
              </a:rPr>
              <a:t>Time t= 30min= 1800 s</a:t>
            </a:r>
          </a:p>
          <a:p>
            <a:r>
              <a:rPr lang="en-US" dirty="0"/>
              <a:t>Coulomb= </a:t>
            </a:r>
            <a:r>
              <a:rPr lang="en-US" dirty="0" smtClean="0"/>
              <a:t>A*s</a:t>
            </a:r>
          </a:p>
          <a:p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966086" y="2173574"/>
                <a:ext cx="6340839" cy="4547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/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ym typeface="Wingdings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charset="0"/>
                          </a:rPr>
                          <m:t>𝐼</m:t>
                        </m:r>
                        <m:r>
                          <a:rPr lang="en-US" sz="2800">
                            <a:latin typeface="Cambria Math" charset="0"/>
                          </a:rPr>
                          <m:t>∗</m:t>
                        </m:r>
                        <m:r>
                          <a:rPr lang="en-US" sz="2800">
                            <a:latin typeface="Cambria Math" charset="0"/>
                          </a:rPr>
                          <m:t>𝑡</m:t>
                        </m:r>
                      </m:num>
                      <m:den>
                        <m:r>
                          <a:rPr lang="en-US" sz="2800">
                            <a:latin typeface="Cambria Math" charset="0"/>
                          </a:rPr>
                          <m:t>𝑛</m:t>
                        </m:r>
                        <m:r>
                          <a:rPr lang="en-US" sz="2800">
                            <a:latin typeface="Cambria Math" charset="0"/>
                          </a:rPr>
                          <m:t>∗</m:t>
                        </m:r>
                        <m:r>
                          <a:rPr lang="en-US" sz="2800">
                            <a:latin typeface="Cambria Math" charset="0"/>
                          </a:rPr>
                          <m:t>𝐹</m:t>
                        </m:r>
                      </m:den>
                    </m:f>
                  </m:oMath>
                </a14:m>
                <a:r>
                  <a:rPr lang="en-US" sz="2800" dirty="0">
                    <a:sym typeface="Wingdings"/>
                  </a:rPr>
                  <a:t>=moles of </a:t>
                </a:r>
                <a:r>
                  <a:rPr lang="en-US" sz="2800" dirty="0" smtClean="0">
                    <a:sym typeface="Wingdings"/>
                  </a:rPr>
                  <a:t>reaction</a:t>
                </a: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ym typeface="Wingdings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A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 ∗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1800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𝑠</m:t>
                        </m:r>
                      </m:num>
                      <m:den>
                        <m:r>
                          <a:rPr lang="en-US" sz="2800" b="0" i="0" smtClean="0">
                            <a:latin typeface="Cambria Math" charset="0"/>
                          </a:rPr>
                          <m:t>6</m:t>
                        </m:r>
                        <m:r>
                          <a:rPr lang="en-US" sz="2800">
                            <a:latin typeface="Cambria Math" charset="0"/>
                          </a:rPr>
                          <m:t>∗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96485 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</a:rPr>
                          <m:t>C</m:t>
                        </m:r>
                        <m:r>
                          <a:rPr lang="en-US" sz="2800" b="0" i="0" smtClean="0">
                            <a:latin typeface="Cambria Math" charset="0"/>
                          </a:rPr>
                          <m:t>/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𝑚𝑜𝑙</m:t>
                        </m:r>
                      </m:den>
                    </m:f>
                  </m:oMath>
                </a14:m>
                <a:r>
                  <a:rPr lang="en-US" sz="2800" dirty="0" smtClean="0">
                    <a:sym typeface="Wingdings"/>
                  </a:rPr>
                  <a:t>=0.0155 moles of reaction</a:t>
                </a: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ym typeface="Wingdings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ym typeface="Wingdings"/>
                  </a:rPr>
                  <a:t>3 moles of </a:t>
                </a:r>
                <a:r>
                  <a:rPr lang="en-US" sz="2800" dirty="0" err="1" smtClean="0">
                    <a:sym typeface="Wingdings"/>
                  </a:rPr>
                  <a:t>Pb</a:t>
                </a:r>
                <a:r>
                  <a:rPr lang="en-US" sz="2800" dirty="0" smtClean="0">
                    <a:sym typeface="Wingdings"/>
                  </a:rPr>
                  <a:t> produced per reaction</a:t>
                </a: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ym typeface="Wingdings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ym typeface="Wingdings"/>
                  </a:rPr>
                  <a:t>Moles of </a:t>
                </a:r>
                <a:r>
                  <a:rPr lang="en-US" sz="2800" dirty="0" err="1" smtClean="0">
                    <a:sym typeface="Wingdings"/>
                  </a:rPr>
                  <a:t>Pd</a:t>
                </a:r>
                <a:r>
                  <a:rPr lang="en-US" sz="2800" dirty="0" smtClean="0">
                    <a:sym typeface="Wingdings"/>
                  </a:rPr>
                  <a:t>: </a:t>
                </a:r>
                <a:r>
                  <a:rPr lang="en-US" sz="2800" dirty="0" smtClean="0">
                    <a:sym typeface="Wingdings"/>
                  </a:rPr>
                  <a:t>0.0155*3=0.0466 moles</a:t>
                </a:r>
                <a:endParaRPr lang="en-US" sz="2800" dirty="0" smtClean="0">
                  <a:sym typeface="Wingdings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ym typeface="Wingdings"/>
                  </a:rPr>
                  <a:t>Mw of </a:t>
                </a:r>
                <a:r>
                  <a:rPr lang="en-US" sz="2800" dirty="0" err="1" smtClean="0">
                    <a:sym typeface="Wingdings"/>
                  </a:rPr>
                  <a:t>Pb</a:t>
                </a:r>
                <a:r>
                  <a:rPr lang="en-US" sz="2800" dirty="0" smtClean="0">
                    <a:sym typeface="Wingdings"/>
                  </a:rPr>
                  <a:t>=207 g/</a:t>
                </a:r>
                <a:r>
                  <a:rPr lang="en-US" sz="2800" dirty="0" err="1" smtClean="0">
                    <a:sym typeface="Wingdings"/>
                  </a:rPr>
                  <a:t>mol</a:t>
                </a:r>
                <a:endParaRPr lang="en-US" sz="2800" dirty="0" smtClean="0">
                  <a:sym typeface="Wingdings"/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 smtClean="0">
                    <a:sym typeface="Wingdings"/>
                  </a:rPr>
                  <a:t>Mass= 0.0466*207=9.65 g </a:t>
                </a: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endParaRPr lang="en-US" sz="2800" dirty="0">
                  <a:sym typeface="Wingdings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086" y="2173574"/>
                <a:ext cx="6340839" cy="4547900"/>
              </a:xfrm>
              <a:prstGeom prst="rect">
                <a:avLst/>
              </a:prstGeom>
              <a:blipFill rotWithShape="0">
                <a:blip r:embed="rId3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80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5994" y="399157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Key: #1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/>
              <a:t>Catalyst </a:t>
            </a:r>
            <a:r>
              <a:rPr lang="en-US" sz="2400" dirty="0"/>
              <a:t>is present before the reaction starts (While intermediate being produced after reaction starts </a:t>
            </a:r>
            <a:r>
              <a:rPr lang="en-US" sz="2400" dirty="0" smtClean="0"/>
              <a:t>)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/>
              <a:t>So Pt is catalyst, Cl, </a:t>
            </a:r>
            <a:r>
              <a:rPr lang="en-US" sz="2400" dirty="0" err="1" smtClean="0"/>
              <a:t>ClCO</a:t>
            </a:r>
            <a:r>
              <a:rPr lang="en-US" sz="2400" dirty="0" smtClean="0"/>
              <a:t> are intermediates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94" y="1217995"/>
            <a:ext cx="5745817" cy="2773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91" y="1418851"/>
            <a:ext cx="1934217" cy="437234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0494"/>
            <a:ext cx="10515600" cy="1325563"/>
          </a:xfrm>
        </p:spPr>
        <p:txBody>
          <a:bodyPr/>
          <a:lstStyle/>
          <a:p>
            <a:r>
              <a:rPr lang="en-US" dirty="0" smtClean="0"/>
              <a:t>Example #4 Kinetics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/>
              <a:t>Rate Law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6" y="1199426"/>
            <a:ext cx="9974837" cy="515692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i="1" dirty="0" smtClean="0"/>
              <a:t>(1) For </a:t>
            </a:r>
            <a:r>
              <a:rPr lang="en-US" sz="2400" b="1" i="1" dirty="0" smtClean="0"/>
              <a:t>overall </a:t>
            </a:r>
            <a:r>
              <a:rPr lang="en-US" sz="2400" i="1" dirty="0" smtClean="0"/>
              <a:t>reaction equation: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/>
              <a:t>reaction order has nothing to do with coefficients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/>
              <a:t>We </a:t>
            </a:r>
            <a:r>
              <a:rPr lang="en-US" sz="2400" b="1" dirty="0"/>
              <a:t>cannot</a:t>
            </a:r>
            <a:r>
              <a:rPr lang="en-US" sz="2400" dirty="0"/>
              <a:t> get rate law from overall reaction equation by directly looking at it. </a:t>
            </a:r>
            <a:endParaRPr lang="en-US" sz="24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i="1" dirty="0" smtClean="0"/>
              <a:t>(2) For </a:t>
            </a:r>
            <a:r>
              <a:rPr lang="en-US" sz="2400" b="1" i="1" dirty="0" smtClean="0"/>
              <a:t>elementary</a:t>
            </a:r>
            <a:r>
              <a:rPr lang="en-US" sz="2400" i="1" dirty="0" smtClean="0"/>
              <a:t> steps: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/>
              <a:t>We can write down the rate law from the chemical equation as written. </a:t>
            </a:r>
          </a:p>
          <a:p>
            <a:pPr algn="just">
              <a:lnSpc>
                <a:spcPct val="100000"/>
              </a:lnSpc>
            </a:pPr>
            <a:r>
              <a:rPr lang="en-US" sz="2400" dirty="0"/>
              <a:t>Unimolecular steps are first order; bimolecular steps are 2</a:t>
            </a:r>
            <a:r>
              <a:rPr lang="en-US" sz="2400" baseline="30000" dirty="0"/>
              <a:t>nd</a:t>
            </a:r>
            <a:r>
              <a:rPr lang="en-US" sz="2400" dirty="0"/>
              <a:t> order overall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dirty="0" smtClean="0"/>
              <a:t>Rate constant k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/>
              <a:t>Dependent on temperature.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/>
              <a:t>Its unit could indicate the </a:t>
            </a:r>
            <a:r>
              <a:rPr lang="en-US" sz="2400" b="1" dirty="0" smtClean="0"/>
              <a:t>overall </a:t>
            </a:r>
            <a:r>
              <a:rPr lang="en-US" sz="2400" dirty="0" smtClean="0"/>
              <a:t>reaction order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/>
              <a:t>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order: k= M*s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  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order: k=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  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order: k= 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*s</a:t>
            </a:r>
            <a:r>
              <a:rPr lang="en-US" sz="2400" baseline="30000" dirty="0" smtClean="0"/>
              <a:t>-1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76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Rate </a:t>
            </a:r>
            <a:r>
              <a:rPr lang="en-US" sz="4000" dirty="0"/>
              <a:t>Law </a:t>
            </a:r>
            <a:r>
              <a:rPr lang="en-US" sz="4000" dirty="0" smtClean="0"/>
              <a:t>Expression---Method </a:t>
            </a:r>
            <a:r>
              <a:rPr lang="en-US" sz="4000" dirty="0"/>
              <a:t>of Initial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4" y="1292692"/>
            <a:ext cx="10984969" cy="506365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How to determine empirical </a:t>
            </a:r>
            <a:r>
              <a:rPr lang="en-US" dirty="0"/>
              <a:t>rate </a:t>
            </a:r>
            <a:r>
              <a:rPr lang="en-US" dirty="0" smtClean="0"/>
              <a:t>law in lab?</a:t>
            </a:r>
          </a:p>
          <a:p>
            <a:pPr algn="just"/>
            <a:r>
              <a:rPr lang="en-US" sz="2400" dirty="0" smtClean="0"/>
              <a:t>(1) We run several experiments and measure the rate just after the reaction begins (concentrations of each reactant known this way as initial concentrations).</a:t>
            </a:r>
          </a:p>
          <a:p>
            <a:pPr algn="just"/>
            <a:r>
              <a:rPr lang="en-US" sz="2400" dirty="0" smtClean="0"/>
              <a:t>(2) Select a pair of data(2 rows) where only one reactant concentration varies. By comparison, k cancels and we can determine the reaction order of that species. Repeat and find order of each species.</a:t>
            </a:r>
          </a:p>
          <a:p>
            <a:pPr algn="just"/>
            <a:endParaRPr lang="en-US" sz="2400" dirty="0"/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(3) Select any set of data(any row) and plug in the concentration numbers raised to the orders found, we can calculate rate constant k. </a:t>
            </a:r>
            <a:endParaRPr lang="en-US" sz="2400" dirty="0">
              <a:sym typeface="Wingdings"/>
            </a:endParaRPr>
          </a:p>
          <a:p>
            <a:pPr algn="just"/>
            <a:r>
              <a:rPr lang="en-US" sz="2400" dirty="0" smtClean="0">
                <a:sym typeface="Wingdings"/>
              </a:rPr>
              <a:t>(4) Rate law expression found.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3731256"/>
            <a:ext cx="5511800" cy="787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879273" y="3731256"/>
            <a:ext cx="290945" cy="3759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89759" y="4064887"/>
            <a:ext cx="290945" cy="3759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352" y="14321"/>
            <a:ext cx="10515600" cy="13255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</a:t>
            </a:r>
            <a:r>
              <a:rPr lang="en-US" dirty="0" smtClean="0"/>
              <a:t>ntegrated Rate 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4818" y="1158093"/>
                <a:ext cx="11172256" cy="497812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Definition: an expression of </a:t>
                </a:r>
                <a:r>
                  <a:rPr lang="en-US" b="1" dirty="0"/>
                  <a:t>c</a:t>
                </a:r>
                <a:r>
                  <a:rPr lang="en-US" b="1" dirty="0" smtClean="0"/>
                  <a:t>oncentration </a:t>
                </a:r>
                <a:r>
                  <a:rPr lang="en-US" b="1" dirty="0"/>
                  <a:t>vs. </a:t>
                </a:r>
                <a:r>
                  <a:rPr lang="en-US" b="1" dirty="0" smtClean="0"/>
                  <a:t>Time</a:t>
                </a:r>
                <a:endParaRPr lang="en-US" dirty="0"/>
              </a:p>
              <a:p>
                <a:r>
                  <a:rPr lang="en-US" dirty="0"/>
                  <a:t>Half life: time it takes for initial concentration to reach ½ of that value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@ t</a:t>
                </a:r>
                <a:r>
                  <a:rPr lang="en-US" baseline="-25000" dirty="0"/>
                  <a:t>½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</m:t>
                    </m:r>
                    <m:r>
                      <a:rPr lang="en-US">
                        <a:latin typeface="Cambria Math" charset="0"/>
                      </a:rPr>
                      <m:t>]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𝐴</m:t>
                            </m:r>
                          </m:e>
                        </m:d>
                        <m:r>
                          <a:rPr lang="en-US" i="1" baseline="-25000">
                            <a:latin typeface="Cambria Math" charset="0"/>
                          </a:rPr>
                          <m:t>0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i="1" dirty="0" smtClean="0"/>
              </a:p>
              <a:p>
                <a:endParaRPr lang="en-US" i="1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4818" y="1158093"/>
                <a:ext cx="11172256" cy="4978124"/>
              </a:xfrm>
              <a:blipFill rotWithShape="0">
                <a:blip r:embed="rId2"/>
                <a:stretch>
                  <a:fillRect l="-982" t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6" y="2847238"/>
            <a:ext cx="10232218" cy="3874237"/>
          </a:xfrm>
          <a:prstGeom prst="rect">
            <a:avLst/>
          </a:prstGeom>
        </p:spPr>
      </p:pic>
      <p:sp>
        <p:nvSpPr>
          <p:cNvPr id="10" name="Speech Bubble: Oval 10">
            <a:extLst>
              <a:ext uri="{FF2B5EF4-FFF2-40B4-BE49-F238E27FC236}">
                <a16:creationId xmlns="" xmlns:a16="http://schemas.microsoft.com/office/drawing/2014/main" id="{A1088175-98C6-47BC-B54A-D53ED32802A4}"/>
              </a:ext>
            </a:extLst>
          </p:cNvPr>
          <p:cNvSpPr/>
          <p:nvPr/>
        </p:nvSpPr>
        <p:spPr>
          <a:xfrm>
            <a:off x="8209010" y="2142489"/>
            <a:ext cx="2725942" cy="886540"/>
          </a:xfrm>
          <a:prstGeom prst="wedgeEllipseCallout">
            <a:avLst>
              <a:gd name="adj1" fmla="val -26489"/>
              <a:gd name="adj2" fmla="val 71024"/>
            </a:avLst>
          </a:prstGeom>
          <a:ln>
            <a:solidFill>
              <a:srgbClr val="F4660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46606"/>
                </a:solidFill>
              </a:rPr>
              <a:t>”Must” memorize those!  </a:t>
            </a:r>
            <a:r>
              <a:rPr lang="en-US" b="1" dirty="0" smtClean="0">
                <a:solidFill>
                  <a:srgbClr val="F46606"/>
                </a:solidFill>
                <a:sym typeface="Wingdings"/>
              </a:rPr>
              <a:t></a:t>
            </a:r>
            <a:endParaRPr lang="en-US" b="1" dirty="0">
              <a:solidFill>
                <a:srgbClr val="F46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35"/>
            <a:ext cx="10515600" cy="1325563"/>
          </a:xfrm>
        </p:spPr>
        <p:txBody>
          <a:bodyPr/>
          <a:lstStyle/>
          <a:p>
            <a:r>
              <a:rPr lang="en-US" dirty="0" smtClean="0"/>
              <a:t>Reaction Mechanisms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254"/>
            <a:ext cx="11206162" cy="50636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ym typeface="Wingdings"/>
              </a:rPr>
              <a:t>Definition: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The elementary steps involved in a chemical reaction make up what we call a mechanism. </a:t>
            </a:r>
          </a:p>
          <a:p>
            <a:r>
              <a:rPr lang="en-US" sz="2400" dirty="0" smtClean="0">
                <a:sym typeface="Wingdings"/>
              </a:rPr>
              <a:t>Net overall reaction= sum of elementary steps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Check validity of your mechanism: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The mechanism we propose will yield an overall rate law, and it must be consistent with the experimental rate law for this mechanism to be valid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(even agrees, the mechanism not necessarily correct, further evidence needed.)</a:t>
            </a: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226" y="3230864"/>
            <a:ext cx="3860800" cy="1631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64186" y="4455664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35"/>
            <a:ext cx="10515600" cy="1325563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3921CDD0-9074-494C-8E79-ADC291300433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0238" y="1157226"/>
                <a:ext cx="11206162" cy="506365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b="1" dirty="0" smtClean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 smtClean="0"/>
              </a:p>
              <a:p>
                <a:r>
                  <a:rPr lang="en-US" sz="2400" b="1" dirty="0" smtClean="0"/>
                  <a:t>Intermediate</a:t>
                </a: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dirty="0"/>
                  <a:t>S</a:t>
                </a:r>
                <a:r>
                  <a:rPr lang="en-US" sz="2400" dirty="0" smtClean="0"/>
                  <a:t>pecies </a:t>
                </a:r>
                <a:r>
                  <a:rPr lang="en-US" sz="2400" dirty="0"/>
                  <a:t>that forms in an elementary step and is consumed in a later step; NOT part of the overall </a:t>
                </a:r>
                <a:r>
                  <a:rPr lang="en-US" sz="2400" dirty="0" smtClean="0"/>
                  <a:t>reaction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(In the example above, B, C are intermediate species).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Note: The intermediate should </a:t>
                </a:r>
                <a:r>
                  <a:rPr lang="en-US" sz="2400" b="1" dirty="0" smtClean="0"/>
                  <a:t>NOT </a:t>
                </a:r>
                <a:r>
                  <a:rPr lang="en-US" sz="2400" dirty="0" smtClean="0"/>
                  <a:t>show up in the overall rete law</a:t>
                </a:r>
                <a:endParaRPr lang="en-US" sz="2400" dirty="0"/>
              </a:p>
              <a:p>
                <a:r>
                  <a:rPr lang="en-US" sz="2400" b="1" dirty="0" smtClean="0"/>
                  <a:t>Rate </a:t>
                </a:r>
                <a:r>
                  <a:rPr lang="en-US" sz="2400" b="1" dirty="0"/>
                  <a:t>Determining </a:t>
                </a:r>
                <a:r>
                  <a:rPr lang="en-US" sz="2400" b="1" dirty="0" smtClean="0"/>
                  <a:t>Step </a:t>
                </a:r>
                <a:r>
                  <a:rPr lang="en-US" sz="2400" b="1" dirty="0"/>
                  <a:t>(RDS</a:t>
                </a:r>
                <a:r>
                  <a:rPr lang="en-US" sz="2400" b="1" dirty="0" smtClean="0"/>
                  <a:t>)</a:t>
                </a:r>
                <a:r>
                  <a:rPr lang="en-US" sz="2400" dirty="0" smtClean="0"/>
                  <a:t>:</a:t>
                </a:r>
                <a:endParaRPr lang="en-US" sz="24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slowest step in reaction </a:t>
                </a:r>
                <a:r>
                  <a:rPr lang="en-US" sz="2400" dirty="0" smtClean="0"/>
                  <a:t>mechanism.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 smtClean="0"/>
                  <a:t>Overall rate</a:t>
                </a:r>
                <a:r>
                  <a:rPr lang="zh-CN" altLang="en-US" sz="2400" b="1" dirty="0" smtClean="0"/>
                  <a:t> </a:t>
                </a:r>
                <a:r>
                  <a:rPr lang="zh-CN" altLang="en-US" sz="2600" b="1" dirty="0" smtClean="0"/>
                  <a:t>≅</a:t>
                </a:r>
                <a:r>
                  <a:rPr lang="en-US" sz="2600" b="1" dirty="0" smtClean="0"/>
                  <a:t> </a:t>
                </a:r>
                <a:r>
                  <a:rPr lang="en-US" sz="2400" b="1" dirty="0"/>
                  <a:t>rate of slowest </a:t>
                </a:r>
                <a:r>
                  <a:rPr lang="en-US" sz="2400" b="1" dirty="0" smtClean="0"/>
                  <a:t>step</a:t>
                </a:r>
                <a:endParaRPr lang="en-US" sz="2400" dirty="0" smtClean="0"/>
              </a:p>
              <a:p>
                <a:r>
                  <a:rPr lang="en-US" sz="2400" b="1" dirty="0"/>
                  <a:t>molecularity:</a:t>
                </a:r>
              </a:p>
              <a:p>
                <a:pPr marL="0" indent="0">
                  <a:buNone/>
                </a:pPr>
                <a:r>
                  <a:rPr lang="en-US" sz="2400" dirty="0"/>
                  <a:t>number of molecules involved in an elementary </a:t>
                </a:r>
                <a:r>
                  <a:rPr lang="en-US" sz="2400" dirty="0" smtClean="0"/>
                  <a:t>step (unimolecular</a:t>
                </a:r>
                <a:r>
                  <a:rPr lang="en-US" sz="2400" dirty="0"/>
                  <a:t>, </a:t>
                </a:r>
                <a:r>
                  <a:rPr lang="en-US" sz="2400" dirty="0" smtClean="0"/>
                  <a:t>bimolecular…)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0238" y="1157226"/>
                <a:ext cx="11206162" cy="5063658"/>
              </a:xfrm>
              <a:blipFill rotWithShape="0">
                <a:blip r:embed="rId2"/>
                <a:stretch>
                  <a:fillRect l="-707" t="-9277" r="-272" b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50" y="1221253"/>
            <a:ext cx="3860800" cy="1631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79871" y="2402844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79275"/>
            <a:ext cx="10515600" cy="1325563"/>
          </a:xfrm>
        </p:spPr>
        <p:txBody>
          <a:bodyPr/>
          <a:lstStyle/>
          <a:p>
            <a:r>
              <a:rPr lang="en-US" dirty="0"/>
              <a:t>Arrhenius </a:t>
            </a:r>
            <a:r>
              <a:rPr lang="en-US" dirty="0" smtClean="0"/>
              <a:t>Equation (k ~ T)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550" y="1282436"/>
            <a:ext cx="5880100" cy="5270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525" y="3435049"/>
            <a:ext cx="4003675" cy="119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72" y="4586398"/>
            <a:ext cx="10843928" cy="146825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96D50D78-5E8B-417A-ACE4-171F38F73485}"/>
              </a:ext>
            </a:extLst>
          </p:cNvPr>
          <p:cNvSpPr txBox="1">
            <a:spLocks/>
          </p:cNvSpPr>
          <p:nvPr/>
        </p:nvSpPr>
        <p:spPr>
          <a:xfrm>
            <a:off x="509872" y="1967663"/>
            <a:ext cx="10361328" cy="1048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Relate rate constant and temperature</a:t>
            </a:r>
          </a:p>
          <a:p>
            <a:r>
              <a:rPr lang="en-US" dirty="0" err="1" smtClean="0"/>
              <a:t>Ea</a:t>
            </a:r>
            <a:r>
              <a:rPr lang="en-US" dirty="0" smtClean="0"/>
              <a:t>: activation energy, positive number</a:t>
            </a:r>
            <a:endParaRPr lang="en-US" i="1" dirty="0" smtClean="0"/>
          </a:p>
          <a:p>
            <a:endParaRPr lang="en-US" i="1" dirty="0" smtClean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96D50D78-5E8B-417A-ACE4-171F38F73485}"/>
              </a:ext>
            </a:extLst>
          </p:cNvPr>
          <p:cNvSpPr txBox="1">
            <a:spLocks/>
          </p:cNvSpPr>
          <p:nvPr/>
        </p:nvSpPr>
        <p:spPr>
          <a:xfrm>
            <a:off x="749300" y="2994301"/>
            <a:ext cx="7456203" cy="354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Dr</a:t>
            </a:r>
            <a:r>
              <a:rPr lang="en-US" dirty="0"/>
              <a:t>. McCord calls this the "user friendly" </a:t>
            </a:r>
            <a:r>
              <a:rPr lang="en-US" dirty="0" smtClean="0"/>
              <a:t>version:</a:t>
            </a:r>
            <a:endParaRPr lang="en-US" dirty="0"/>
          </a:p>
        </p:txBody>
      </p:sp>
      <p:sp>
        <p:nvSpPr>
          <p:cNvPr id="12" name="Speech Bubble: Oval 10">
            <a:extLst>
              <a:ext uri="{FF2B5EF4-FFF2-40B4-BE49-F238E27FC236}">
                <a16:creationId xmlns="" xmlns:a16="http://schemas.microsoft.com/office/drawing/2014/main" id="{A1088175-98C6-47BC-B54A-D53ED32802A4}"/>
              </a:ext>
            </a:extLst>
          </p:cNvPr>
          <p:cNvSpPr/>
          <p:nvPr/>
        </p:nvSpPr>
        <p:spPr>
          <a:xfrm>
            <a:off x="5931836" y="5971460"/>
            <a:ext cx="1840564" cy="581740"/>
          </a:xfrm>
          <a:prstGeom prst="wedgeEllipseCallout">
            <a:avLst>
              <a:gd name="adj1" fmla="val -55124"/>
              <a:gd name="adj2" fmla="val -41495"/>
            </a:avLst>
          </a:prstGeom>
          <a:ln>
            <a:solidFill>
              <a:srgbClr val="F4660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46606"/>
                </a:solidFill>
              </a:rPr>
              <a:t>Important!  </a:t>
            </a:r>
            <a:r>
              <a:rPr lang="en-US" b="1" dirty="0" smtClean="0">
                <a:solidFill>
                  <a:srgbClr val="F46606"/>
                </a:solidFill>
                <a:sym typeface="Wingdings"/>
              </a:rPr>
              <a:t></a:t>
            </a:r>
            <a:endParaRPr lang="en-US" b="1" dirty="0">
              <a:solidFill>
                <a:srgbClr val="F46606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58982" y="5971460"/>
            <a:ext cx="5306291" cy="0"/>
          </a:xfrm>
          <a:prstGeom prst="line">
            <a:avLst/>
          </a:prstGeom>
          <a:ln>
            <a:solidFill>
              <a:srgbClr val="F46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1" y="369859"/>
            <a:ext cx="10515600" cy="1325563"/>
          </a:xfrm>
        </p:spPr>
        <p:txBody>
          <a:bodyPr/>
          <a:lstStyle/>
          <a:p>
            <a:r>
              <a:rPr lang="en-US" dirty="0" err="1" smtClean="0"/>
              <a:t>Ea</a:t>
            </a:r>
            <a:r>
              <a:rPr lang="en-US" dirty="0" smtClean="0"/>
              <a:t> and Catalyst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709" y="1417124"/>
            <a:ext cx="3907026" cy="2818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40422" y="4026209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0066"/>
                </a:solidFill>
                <a:latin typeface=""/>
              </a:rPr>
              <a:t>Reaction Energy Diagram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67353" y="4334519"/>
            <a:ext cx="10933702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/>
              <a:t># of humps: # of elementary steps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/>
              <a:t>Highest hump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Rate determining step(RDS)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400" dirty="0" err="1" smtClean="0"/>
              <a:t>Ea</a:t>
            </a:r>
            <a:r>
              <a:rPr lang="en-US" sz="2400" dirty="0" smtClean="0"/>
              <a:t> activation energy (A</a:t>
            </a:r>
            <a:r>
              <a:rPr lang="en-US" sz="2400" dirty="0" smtClean="0">
                <a:sym typeface="Wingdings"/>
              </a:rPr>
              <a:t>B):  Need to get to the top and then get to B, see graph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Catalysts accelerate reaction rates by providing an </a:t>
            </a:r>
            <a:r>
              <a:rPr lang="en-US" sz="2400" dirty="0" smtClean="0"/>
              <a:t>alternative reaction </a:t>
            </a:r>
            <a:r>
              <a:rPr lang="en-US" sz="2400" dirty="0"/>
              <a:t>pathway with a </a:t>
            </a:r>
            <a:r>
              <a:rPr lang="en-US" sz="2400" dirty="0" smtClean="0">
                <a:solidFill>
                  <a:srgbClr val="FF0000"/>
                </a:solidFill>
              </a:rPr>
              <a:t>LOWER</a:t>
            </a:r>
            <a:r>
              <a:rPr lang="en-US" sz="2400" dirty="0" smtClean="0"/>
              <a:t> activation energy.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06" y="1140508"/>
            <a:ext cx="3446896" cy="3136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221" y="3027858"/>
            <a:ext cx="2178050" cy="292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221" y="3327767"/>
            <a:ext cx="2241550" cy="3175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74536" y="1655838"/>
            <a:ext cx="20966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4536" y="2692510"/>
            <a:ext cx="1745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13647" y="1655838"/>
            <a:ext cx="1" cy="102723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6805" y="1835016"/>
            <a:ext cx="241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Ea</a:t>
            </a:r>
            <a:r>
              <a:rPr lang="en-US" b="1" dirty="0" smtClean="0">
                <a:solidFill>
                  <a:srgbClr val="FF0000"/>
                </a:solidFill>
              </a:rPr>
              <a:t> Activation energy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1243</Words>
  <Application>Microsoft Macintosh PowerPoint</Application>
  <PresentationFormat>Widescreen</PresentationFormat>
  <Paragraphs>182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Apple Chancery</vt:lpstr>
      <vt:lpstr>Calibri</vt:lpstr>
      <vt:lpstr>Calibri Light</vt:lpstr>
      <vt:lpstr>Cambria Math</vt:lpstr>
      <vt:lpstr>Wingdings</vt:lpstr>
      <vt:lpstr>等线</vt:lpstr>
      <vt:lpstr>Arial</vt:lpstr>
      <vt:lpstr>Office Theme</vt:lpstr>
      <vt:lpstr>Exam 4 Kinetics and Electrochemistry</vt:lpstr>
      <vt:lpstr>Chemical Kinetics</vt:lpstr>
      <vt:lpstr>Rate Law</vt:lpstr>
      <vt:lpstr>Rate Law Expression---Method of Initial Rates</vt:lpstr>
      <vt:lpstr>The Integrated Rate Laws</vt:lpstr>
      <vt:lpstr>Reaction Mechanisms</vt:lpstr>
      <vt:lpstr>Definitions</vt:lpstr>
      <vt:lpstr>Arrhenius Equation (k ~ T)</vt:lpstr>
      <vt:lpstr>Ea and Catalyst</vt:lpstr>
      <vt:lpstr>Electrochemistry</vt:lpstr>
      <vt:lpstr>2 Cell types</vt:lpstr>
      <vt:lpstr>PowerPoint Presentation</vt:lpstr>
      <vt:lpstr>PowerPoint Presentation</vt:lpstr>
      <vt:lpstr>PowerPoint Presentation</vt:lpstr>
      <vt:lpstr>PowerPoint Presentation</vt:lpstr>
      <vt:lpstr>Examples</vt:lpstr>
      <vt:lpstr>Example #1 Cell type</vt:lpstr>
      <vt:lpstr>Example #1 Cell type</vt:lpstr>
      <vt:lpstr>Example #2 Non-standard Ecell</vt:lpstr>
      <vt:lpstr>Example #2 Non-standard Ecell</vt:lpstr>
      <vt:lpstr>Example #2 Non-standard Ecell</vt:lpstr>
      <vt:lpstr>Example #3 Current stoichiometry</vt:lpstr>
      <vt:lpstr>Example #3 Current stoichiometry</vt:lpstr>
      <vt:lpstr>Example #4 Kinetics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Kinetics Intro Review</dc:title>
  <dc:creator>Geoffrey Geberth</dc:creator>
  <cp:lastModifiedBy>Shichao He</cp:lastModifiedBy>
  <cp:revision>260</cp:revision>
  <dcterms:created xsi:type="dcterms:W3CDTF">2018-11-12T06:11:38Z</dcterms:created>
  <dcterms:modified xsi:type="dcterms:W3CDTF">2018-12-03T23:34:28Z</dcterms:modified>
</cp:coreProperties>
</file>